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7" r:id="rId3"/>
    <p:sldId id="266" r:id="rId4"/>
    <p:sldId id="268" r:id="rId5"/>
    <p:sldId id="277" r:id="rId6"/>
    <p:sldId id="271" r:id="rId7"/>
    <p:sldId id="273" r:id="rId8"/>
    <p:sldId id="275" r:id="rId9"/>
    <p:sldId id="274" r:id="rId10"/>
    <p:sldId id="278" r:id="rId11"/>
    <p:sldId id="276" r:id="rId1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1568"/>
    <a:srgbClr val="2797C9"/>
    <a:srgbClr val="777877"/>
    <a:srgbClr val="E88E31"/>
    <a:srgbClr val="149A4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825" autoAdjust="0"/>
  </p:normalViewPr>
  <p:slideViewPr>
    <p:cSldViewPr snapToGrid="0" snapToObjects="1">
      <p:cViewPr>
        <p:scale>
          <a:sx n="87" d="100"/>
          <a:sy n="87" d="100"/>
        </p:scale>
        <p:origin x="-2304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54E1E-5A75-4D45-8788-CB7F93F3A2CE}" type="datetimeFigureOut">
              <a:rPr lang="hr-HR" smtClean="0"/>
              <a:t>15.5.2017.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5F30C-3259-482E-93A7-E227A982EBC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1871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F30C-3259-482E-93A7-E227A982EBCB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22496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Koje su dobrobiti za ustanove? </a:t>
            </a:r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F30C-3259-482E-93A7-E227A982EBCB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7939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F30C-3259-482E-93A7-E227A982EBCB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7939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O ključnim pojmovima, radi razumijevanja okvira.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F30C-3259-482E-93A7-E227A982EBCB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7939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Kao primjer dobre prakse, pristup odozdo prema gore!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F30C-3259-482E-93A7-E227A982EBCB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02658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O</a:t>
            </a:r>
            <a:r>
              <a:rPr lang="hr-HR" baseline="0" dirty="0" smtClean="0"/>
              <a:t> </a:t>
            </a:r>
            <a:r>
              <a:rPr lang="hr-HR" baseline="0" dirty="0" err="1" smtClean="0"/>
              <a:t>samovrjednovanju</a:t>
            </a:r>
            <a:r>
              <a:rPr lang="hr-HR" baseline="0" dirty="0" smtClean="0"/>
              <a:t>, kratko o usporedbi vanjskog vrednovanja i </a:t>
            </a:r>
            <a:r>
              <a:rPr lang="hr-HR" baseline="0" dirty="0" err="1" smtClean="0"/>
              <a:t>samovrjednovanja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F30C-3259-482E-93A7-E227A982EBCB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7939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F30C-3259-482E-93A7-E227A982EBCB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7939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O europskom kontekstu, kao informacija da to nije samo</a:t>
            </a:r>
            <a:r>
              <a:rPr lang="hr-HR" baseline="0" dirty="0" smtClean="0"/>
              <a:t> „naša priča”, a naglasak i na VET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F30C-3259-482E-93A7-E227A982EBCB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7939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Naš okvir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F30C-3259-482E-93A7-E227A982EBCB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7939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Ne znam je li naslov primjeren,</a:t>
            </a:r>
            <a:r>
              <a:rPr lang="hr-HR" baseline="0" dirty="0" smtClean="0"/>
              <a:t> pitanje je usmjereno i na ustanove za obrazovanje odraslih. </a:t>
            </a:r>
          </a:p>
          <a:p>
            <a:r>
              <a:rPr lang="hr-HR" baseline="0" dirty="0" smtClean="0"/>
              <a:t>Sustav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F30C-3259-482E-93A7-E227A982EBCB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7939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Ustanove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F30C-3259-482E-93A7-E227A982EBCB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7939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10711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6F505-945E-1340-8C6E-075965925092}" type="datetimeFigureOut">
              <a:rPr lang="en-US"/>
              <a:pPr>
                <a:defRPr/>
              </a:pPr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189FE-4D72-B14D-B108-82D2BC9F05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73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90B84-9B9A-E444-A55F-3692B6194E41}" type="datetimeFigureOut">
              <a:rPr lang="en-US"/>
              <a:pPr>
                <a:defRPr/>
              </a:pPr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D5C58-1EE0-AF42-8F42-66B6CA9F4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98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5FF04-3375-6248-BCCA-DC50FA269FDC}" type="datetimeFigureOut">
              <a:rPr lang="en-US"/>
              <a:pPr>
                <a:defRPr/>
              </a:pPr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28F80-A2C5-6444-8C20-3416AE24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950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705D4-9437-6C4E-B0E7-4BEC39E6AE7B}" type="datetimeFigureOut">
              <a:rPr lang="en-US"/>
              <a:pPr>
                <a:defRPr/>
              </a:pPr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60FB7-28DF-BD40-8AA6-BA2DC5A8A0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938C8-44A3-E044-A417-FA1DE24B5A1B}" type="datetimeFigureOut">
              <a:rPr lang="en-US"/>
              <a:pPr>
                <a:defRPr/>
              </a:pPr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66A8A-0715-664A-A9E8-E9BD2B9FE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54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AC4D6-16C1-CB44-9A13-5C12B890ED59}" type="datetimeFigureOut">
              <a:rPr lang="en-US"/>
              <a:pPr>
                <a:defRPr/>
              </a:pPr>
              <a:t>5/15/2017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31CC9-1563-1E4A-B7DF-AD4D962400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5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D20B4-8306-E84F-B9E9-B0079BD50CC9}" type="datetimeFigureOut">
              <a:rPr lang="en-US"/>
              <a:pPr>
                <a:defRPr/>
              </a:pPr>
              <a:t>5/15/2017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9B8E4-9785-5542-A2CC-E3EFD9AF07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24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DFEE9-576F-5E45-8621-364A5537E477}" type="datetimeFigureOut">
              <a:rPr lang="en-US"/>
              <a:pPr>
                <a:defRPr/>
              </a:pPr>
              <a:t>5/15/2017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3ED7B-F1CE-404E-B6C6-A6F40C47A9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91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C6922-B274-1743-A281-13DD15E8BB52}" type="datetimeFigureOut">
              <a:rPr lang="en-US"/>
              <a:pPr>
                <a:defRPr/>
              </a:pPr>
              <a:t>5/15/2017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4F2D7-2B5A-E84B-ACF2-17EC346B5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99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5CF65-2596-834F-A5D8-67057DBC0AA1}" type="datetimeFigureOut">
              <a:rPr lang="en-US"/>
              <a:pPr>
                <a:defRPr/>
              </a:pPr>
              <a:t>5/15/2017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6BB5F-A257-FC43-92A4-C378033C3B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45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B7FD-D324-5D49-9915-200C3D5C7D72}" type="datetimeFigureOut">
              <a:rPr lang="en-US"/>
              <a:pPr>
                <a:defRPr/>
              </a:pPr>
              <a:t>5/15/2017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14F0B-DC76-F446-AE64-469189A38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15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FDD4EA0-941F-274C-B2B2-AF78876049DE}" type="datetimeFigureOut">
              <a:rPr lang="en-US"/>
              <a:pPr>
                <a:defRPr/>
              </a:pPr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296F69E-54AF-244F-916A-3E30C08219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11" descr="unutarnja.pd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3" y="-7938"/>
            <a:ext cx="9217026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Date Placeholder 3"/>
          <p:cNvSpPr txBox="1">
            <a:spLocks/>
          </p:cNvSpPr>
          <p:nvPr/>
        </p:nvSpPr>
        <p:spPr>
          <a:xfrm>
            <a:off x="457200" y="638492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A7CF87D7-4170-F241-849B-560067D2E352}" type="datetimeFigureOut">
              <a:rPr lang="en-US" sz="1200" smtClean="0">
                <a:solidFill>
                  <a:srgbClr val="777877"/>
                </a:solidFill>
                <a:latin typeface="Myriad Pro Bold SemiCond"/>
                <a:cs typeface="Myriad Pro Bold SemiCond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5/15/2017</a:t>
            </a:fld>
            <a:endParaRPr lang="en-US" sz="1200" dirty="0">
              <a:solidFill>
                <a:srgbClr val="777877"/>
              </a:solidFill>
              <a:latin typeface="Myriad Pro Bold SemiCond"/>
              <a:cs typeface="Myriad Pro Bold SemiCond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naslovn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38" y="-9525"/>
            <a:ext cx="9209088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7"/>
          <p:cNvSpPr txBox="1">
            <a:spLocks/>
          </p:cNvSpPr>
          <p:nvPr/>
        </p:nvSpPr>
        <p:spPr bwMode="auto">
          <a:xfrm>
            <a:off x="227467" y="199231"/>
            <a:ext cx="4507819" cy="2718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hr-HR" sz="3200" dirty="0" smtClean="0">
                <a:solidFill>
                  <a:srgbClr val="C00000"/>
                </a:solidFill>
                <a:latin typeface="Myriad Pro Light SemiExt" charset="0"/>
                <a:cs typeface="Myriad Pro Light SemiExt" charset="0"/>
              </a:rPr>
              <a:t>Uloga </a:t>
            </a:r>
            <a:r>
              <a:rPr lang="hr-HR" sz="3200" dirty="0" err="1" smtClean="0">
                <a:solidFill>
                  <a:srgbClr val="C00000"/>
                </a:solidFill>
                <a:latin typeface="Myriad Pro Light SemiExt" charset="0"/>
                <a:cs typeface="Myriad Pro Light SemiExt" charset="0"/>
              </a:rPr>
              <a:t>samovrjednovanja</a:t>
            </a:r>
            <a:endParaRPr lang="hr-HR" sz="3200" dirty="0" smtClean="0">
              <a:solidFill>
                <a:srgbClr val="C00000"/>
              </a:solidFill>
              <a:latin typeface="Myriad Pro Light SemiExt" charset="0"/>
              <a:cs typeface="Myriad Pro Light SemiExt" charset="0"/>
            </a:endParaRPr>
          </a:p>
          <a:p>
            <a:pPr algn="just" eaLnBrk="1" hangingPunct="1"/>
            <a:r>
              <a:rPr lang="hr-HR" sz="3200" dirty="0" smtClean="0">
                <a:solidFill>
                  <a:srgbClr val="C00000"/>
                </a:solidFill>
                <a:latin typeface="Myriad Pro Light SemiExt" charset="0"/>
                <a:cs typeface="Myriad Pro Light SemiExt" charset="0"/>
              </a:rPr>
              <a:t>u procesu osiguravanja kvalitete ustanova za obrazovanje odraslih</a:t>
            </a:r>
            <a:endParaRPr lang="en-US" sz="3200" dirty="0">
              <a:solidFill>
                <a:srgbClr val="C00000"/>
              </a:solidFill>
              <a:latin typeface="Myriad Pro Light SemiExt" charset="0"/>
              <a:cs typeface="Myriad Pro Light SemiExt" charset="0"/>
            </a:endParaRPr>
          </a:p>
        </p:txBody>
      </p:sp>
      <p:sp>
        <p:nvSpPr>
          <p:cNvPr id="13316" name="Title 7"/>
          <p:cNvSpPr txBox="1">
            <a:spLocks/>
          </p:cNvSpPr>
          <p:nvPr/>
        </p:nvSpPr>
        <p:spPr bwMode="auto">
          <a:xfrm>
            <a:off x="330200" y="2917825"/>
            <a:ext cx="3458029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hr-H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  <a:t>Tamara Hudolin, ASOO</a:t>
            </a:r>
          </a:p>
          <a:p>
            <a:pPr eaLnBrk="1" hangingPunct="1"/>
            <a:r>
              <a:rPr lang="hr-H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  <a:t>Biograd na Moru, 18. svibnja 2017.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 Bold SemiExt" charset="0"/>
              <a:cs typeface="Myriad Pro Bold SemiExt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19100" y="3597275"/>
            <a:ext cx="3205843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/>
        </p:nvSpPr>
        <p:spPr bwMode="auto">
          <a:xfrm>
            <a:off x="368300" y="1923143"/>
            <a:ext cx="8553508" cy="373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hr-HR" dirty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Razmjena iskustava i informacije o dobroj praksi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Usporedba s drugima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Povjerenje u kvalitetu vlastitog rada 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Mogućnost za promidžbu ustanove i obrazovnih programa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Povećanje broja upisanih polaznika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Veće povjerenje za financiranje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Doprinos zajednici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Prepoznatljivost i vjerodostojnost ustanove</a:t>
            </a:r>
            <a:endParaRPr lang="hr-HR" dirty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…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hr-HR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hr-HR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68300" y="1621745"/>
            <a:ext cx="7186386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8" name="Title 9"/>
          <p:cNvSpPr>
            <a:spLocks noGrp="1"/>
          </p:cNvSpPr>
          <p:nvPr>
            <p:ph type="title"/>
          </p:nvPr>
        </p:nvSpPr>
        <p:spPr>
          <a:xfrm>
            <a:off x="368300" y="501877"/>
            <a:ext cx="7469414" cy="1143000"/>
          </a:xfrm>
        </p:spPr>
        <p:txBody>
          <a:bodyPr/>
          <a:lstStyle/>
          <a:p>
            <a:pPr algn="l" eaLnBrk="1" hangingPunct="1"/>
            <a: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  <a:t>Dobrobit?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Myriad Pro Bold SemiExt" charset="0"/>
              <a:cs typeface="Myriad Pro Bold SemiExt" charset="0"/>
            </a:endParaRPr>
          </a:p>
        </p:txBody>
      </p:sp>
      <p:pic>
        <p:nvPicPr>
          <p:cNvPr id="6" name="Picture 4" descr="C:\Users\nnovak\Desktop\mozgi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067" y="6050727"/>
            <a:ext cx="1814741" cy="7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novak\Desktop\LOGIĆI\ASOO_logoti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55" y="6105045"/>
            <a:ext cx="1709064" cy="6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87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/>
        </p:nvSpPr>
        <p:spPr bwMode="auto">
          <a:xfrm>
            <a:off x="368300" y="1923143"/>
            <a:ext cx="8553508" cy="373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hr-HR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hr-HR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68300" y="1621745"/>
            <a:ext cx="7186386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8" name="Title 9"/>
          <p:cNvSpPr>
            <a:spLocks noGrp="1"/>
          </p:cNvSpPr>
          <p:nvPr>
            <p:ph type="title"/>
          </p:nvPr>
        </p:nvSpPr>
        <p:spPr>
          <a:xfrm>
            <a:off x="368300" y="501877"/>
            <a:ext cx="7469414" cy="1143000"/>
          </a:xfrm>
        </p:spPr>
        <p:txBody>
          <a:bodyPr/>
          <a:lstStyle/>
          <a:p>
            <a:pPr algn="l" eaLnBrk="1" hangingPunct="1"/>
            <a: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  <a:t>Hvala na pažnji!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Myriad Pro Bold SemiExt" charset="0"/>
              <a:cs typeface="Myriad Pro Bold SemiExt" charset="0"/>
            </a:endParaRPr>
          </a:p>
        </p:txBody>
      </p:sp>
      <p:pic>
        <p:nvPicPr>
          <p:cNvPr id="6" name="Picture 4" descr="C:\Users\nnovak\Desktop\mozgi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067" y="6050727"/>
            <a:ext cx="1814741" cy="7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novak\Desktop\LOGIĆI\ASOO_logoti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55" y="6105045"/>
            <a:ext cx="1709064" cy="6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2131786"/>
            <a:ext cx="373380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03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/>
        </p:nvSpPr>
        <p:spPr bwMode="auto">
          <a:xfrm>
            <a:off x="368300" y="2115458"/>
            <a:ext cx="7883071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sz="2000" dirty="0" smtClean="0">
                <a:solidFill>
                  <a:srgbClr val="E88E31"/>
                </a:solidFill>
                <a:latin typeface="Myriad Pro Light SemiExt"/>
                <a:ea typeface="+mn-ea"/>
                <a:cs typeface="Myriad Pro Light SemiExt"/>
              </a:rPr>
              <a:t>Kvaliteta</a:t>
            </a:r>
            <a:endParaRPr lang="ta-IN" sz="2000" dirty="0">
              <a:solidFill>
                <a:srgbClr val="E88E31"/>
              </a:solidFill>
              <a:latin typeface="Myriad Pro Light SemiExt"/>
              <a:ea typeface="+mn-ea"/>
              <a:cs typeface="Myriad Pro Light SemiExt"/>
            </a:endParaRP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ta-IN" sz="2000" dirty="0">
                <a:solidFill>
                  <a:srgbClr val="777877"/>
                </a:solidFill>
                <a:latin typeface="Myriad Pro Light SemiExt"/>
                <a:ea typeface="+mn-ea"/>
                <a:cs typeface="Myriad Pro Light SemiExt"/>
              </a:rPr>
              <a:t>	</a:t>
            </a:r>
            <a:endParaRPr lang="hr-HR" sz="2000" dirty="0" smtClean="0">
              <a:solidFill>
                <a:srgbClr val="777877"/>
              </a:solidFill>
              <a:latin typeface="Myriad Pro Light SemiExt"/>
              <a:ea typeface="+mn-ea"/>
              <a:cs typeface="Myriad Pro Light SemiExt"/>
            </a:endParaRPr>
          </a:p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sz="2000" dirty="0" smtClean="0">
                <a:solidFill>
                  <a:srgbClr val="149A4B"/>
                </a:solidFill>
                <a:latin typeface="Myriad Pro Light SemiExt"/>
                <a:ea typeface="+mn-ea"/>
                <a:cs typeface="Myriad Pro Light SemiExt"/>
              </a:rPr>
              <a:t>Osiguravanje kvalitete</a:t>
            </a:r>
            <a:endParaRPr lang="ta-IN" sz="2000" dirty="0" smtClean="0">
              <a:solidFill>
                <a:srgbClr val="149A4B"/>
              </a:solidFill>
              <a:latin typeface="Myriad Pro Light SemiExt"/>
              <a:ea typeface="+mn-ea"/>
              <a:cs typeface="Myriad Pro Light SemiExt"/>
            </a:endParaRPr>
          </a:p>
          <a:p>
            <a:pPr marL="0" lvl="1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ta-IN" sz="2000" dirty="0">
                <a:solidFill>
                  <a:srgbClr val="777877"/>
                </a:solidFill>
                <a:latin typeface="Myriad Pro Light SemiExt"/>
                <a:ea typeface="+mn-ea"/>
                <a:cs typeface="Myriad Pro Light SemiExt"/>
              </a:rPr>
              <a:t>	</a:t>
            </a:r>
            <a:r>
              <a:rPr lang="hr-HR" sz="2000" dirty="0" smtClean="0">
                <a:solidFill>
                  <a:srgbClr val="777877"/>
                </a:solidFill>
                <a:latin typeface="Myriad Pro Light SemiExt"/>
                <a:ea typeface="+mn-ea"/>
                <a:cs typeface="Myriad Pro Light SemiExt"/>
              </a:rPr>
              <a:t>									</a:t>
            </a:r>
            <a:r>
              <a:rPr lang="hr-H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KULTURA KVALITETE</a:t>
            </a:r>
          </a:p>
          <a:p>
            <a:pPr marL="342900" lvl="1" indent="-34290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sz="2000" dirty="0" smtClean="0">
                <a:solidFill>
                  <a:srgbClr val="A41568"/>
                </a:solidFill>
                <a:latin typeface="Myriad Pro Light SemiExt"/>
                <a:ea typeface="+mn-ea"/>
                <a:cs typeface="Myriad Pro Light SemiExt"/>
              </a:rPr>
              <a:t>Područja kvalitete</a:t>
            </a:r>
            <a:endParaRPr lang="ta-IN" sz="2000" dirty="0">
              <a:solidFill>
                <a:srgbClr val="A41568"/>
              </a:solidFill>
              <a:latin typeface="Myriad Pro Light SemiExt"/>
              <a:ea typeface="+mn-ea"/>
              <a:cs typeface="Myriad Pro Light SemiExt"/>
            </a:endParaRPr>
          </a:p>
          <a:p>
            <a:pPr marL="0" lvl="2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ta-IN" sz="2000" dirty="0">
              <a:solidFill>
                <a:srgbClr val="A41568"/>
              </a:solidFill>
              <a:latin typeface="Myriad Pro Light SemiExt"/>
              <a:ea typeface="+mn-ea"/>
              <a:cs typeface="Myriad Pro Light SemiExt"/>
            </a:endParaRPr>
          </a:p>
          <a:p>
            <a:pPr marL="342900" lvl="3" indent="-34290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sz="2000" dirty="0" smtClean="0">
                <a:solidFill>
                  <a:srgbClr val="2797C9"/>
                </a:solidFill>
                <a:latin typeface="Myriad Pro Light SemiExt"/>
                <a:ea typeface="+mn-ea"/>
                <a:cs typeface="Myriad Pro Light SemiExt"/>
              </a:rPr>
              <a:t>Kriteriji kvalitete</a:t>
            </a:r>
            <a:endParaRPr lang="ta-IN" sz="2000" dirty="0">
              <a:solidFill>
                <a:srgbClr val="2797C9"/>
              </a:solidFill>
              <a:latin typeface="Myriad Pro Light SemiExt"/>
              <a:ea typeface="+mn-ea"/>
              <a:cs typeface="Myriad Pro Light SemiExt"/>
            </a:endParaRPr>
          </a:p>
          <a:p>
            <a:pPr marL="0" lvl="3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ta-IN" sz="2000" dirty="0">
                <a:solidFill>
                  <a:srgbClr val="777877"/>
                </a:solidFill>
                <a:latin typeface="Myriad Pro Light SemiExt"/>
                <a:ea typeface="+mn-ea"/>
                <a:cs typeface="Myriad Pro Light SemiExt"/>
              </a:rPr>
              <a:t>	</a:t>
            </a:r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….</a:t>
            </a:r>
            <a:endParaRPr lang="ta-IN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68300" y="1240745"/>
            <a:ext cx="2992437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8" name="Title 9"/>
          <p:cNvSpPr>
            <a:spLocks noGrp="1"/>
          </p:cNvSpPr>
          <p:nvPr>
            <p:ph type="title"/>
          </p:nvPr>
        </p:nvSpPr>
        <p:spPr>
          <a:xfrm>
            <a:off x="368300" y="371249"/>
            <a:ext cx="7237413" cy="1143000"/>
          </a:xfrm>
        </p:spPr>
        <p:txBody>
          <a:bodyPr/>
          <a:lstStyle/>
          <a:p>
            <a:pPr algn="l" eaLnBrk="1" hangingPunct="1"/>
            <a: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 charset="0"/>
                <a:cs typeface="Myriad Pro Light SemiExt" charset="0"/>
              </a:rPr>
              <a:t>?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Myriad Pro Bold SemiExt" charset="0"/>
              <a:cs typeface="Myriad Pro Bold SemiExt" charset="0"/>
            </a:endParaRPr>
          </a:p>
        </p:txBody>
      </p:sp>
      <p:pic>
        <p:nvPicPr>
          <p:cNvPr id="6" name="Picture 4" descr="C:\Users\nnovak\Desktop\mozgi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067" y="6050727"/>
            <a:ext cx="1814741" cy="7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novak\Desktop\LOGIĆI\ASOO_logoti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55" y="6105045"/>
            <a:ext cx="1709064" cy="6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71257" y="5367111"/>
            <a:ext cx="48505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http://www.eqavet.eu/qc/gns/glossary/q/quality.aspx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15524" y="804330"/>
            <a:ext cx="3091543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C00000"/>
                </a:solidFill>
                <a:latin typeface="Myriad Pro Light SemiExt"/>
                <a:cs typeface="Myriad Pro Light SemiExt"/>
              </a:rPr>
              <a:t>„Quality doesn</a:t>
            </a:r>
            <a:r>
              <a:rPr lang="en-US" dirty="0">
                <a:solidFill>
                  <a:srgbClr val="C00000"/>
                </a:solidFill>
                <a:latin typeface="Arial"/>
                <a:cs typeface="Arial"/>
              </a:rPr>
              <a:t>'</a:t>
            </a:r>
            <a:r>
              <a:rPr lang="en-US" dirty="0">
                <a:solidFill>
                  <a:srgbClr val="C00000"/>
                </a:solidFill>
                <a:latin typeface="Myriad Pro Light SemiExt"/>
                <a:cs typeface="Myriad Pro Light SemiExt"/>
              </a:rPr>
              <a:t>t appear incidentally, </a:t>
            </a:r>
            <a:endParaRPr lang="hr-HR" dirty="0" smtClean="0">
              <a:solidFill>
                <a:srgbClr val="C00000"/>
              </a:solidFill>
              <a:latin typeface="Myriad Pro Light SemiExt"/>
              <a:cs typeface="Myriad Pro Light SemiExt"/>
            </a:endParaRPr>
          </a:p>
          <a:p>
            <a:pPr marL="0" lvl="3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  <a:latin typeface="Myriad Pro Light SemiExt"/>
                <a:cs typeface="Myriad Pro Light SemiExt"/>
              </a:rPr>
              <a:t>it </a:t>
            </a:r>
            <a:r>
              <a:rPr lang="en-US" dirty="0">
                <a:solidFill>
                  <a:srgbClr val="C00000"/>
                </a:solidFill>
                <a:latin typeface="Myriad Pro Light SemiExt"/>
                <a:cs typeface="Myriad Pro Light SemiExt"/>
              </a:rPr>
              <a:t>has to be planned” </a:t>
            </a:r>
            <a:endParaRPr lang="hr-HR" dirty="0" smtClean="0">
              <a:solidFill>
                <a:srgbClr val="C00000"/>
              </a:solidFill>
              <a:latin typeface="Myriad Pro Light SemiExt"/>
              <a:cs typeface="Myriad Pro Light SemiExt"/>
            </a:endParaRPr>
          </a:p>
          <a:p>
            <a:pPr marL="0" lvl="3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hr-HR" dirty="0" smtClean="0">
                <a:solidFill>
                  <a:srgbClr val="C00000"/>
                </a:solidFill>
                <a:latin typeface="Myriad Pro Light SemiExt"/>
                <a:cs typeface="Myriad Pro Light SemiExt"/>
              </a:rPr>
              <a:t>J</a:t>
            </a:r>
            <a:r>
              <a:rPr lang="hr-HR" dirty="0">
                <a:solidFill>
                  <a:srgbClr val="C00000"/>
                </a:solidFill>
                <a:latin typeface="Myriad Pro Light SemiExt"/>
                <a:cs typeface="Myriad Pro Light SemiExt"/>
              </a:rPr>
              <a:t>. M. </a:t>
            </a:r>
            <a:r>
              <a:rPr lang="hr-HR" dirty="0" err="1">
                <a:solidFill>
                  <a:srgbClr val="C00000"/>
                </a:solidFill>
                <a:latin typeface="Myriad Pro Light SemiExt"/>
                <a:cs typeface="Myriad Pro Light SemiExt"/>
              </a:rPr>
              <a:t>Juran</a:t>
            </a:r>
            <a:endParaRPr lang="en-US" dirty="0">
              <a:solidFill>
                <a:srgbClr val="C00000"/>
              </a:solidFill>
              <a:latin typeface="Myriad Pro Light SemiExt"/>
              <a:cs typeface="Myriad Pro Light SemiExt"/>
            </a:endParaRPr>
          </a:p>
        </p:txBody>
      </p:sp>
    </p:spTree>
    <p:extLst>
      <p:ext uri="{BB962C8B-B14F-4D97-AF65-F5344CB8AC3E}">
        <p14:creationId xmlns:p14="http://schemas.microsoft.com/office/powerpoint/2010/main" val="381374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9"/>
          <p:cNvSpPr>
            <a:spLocks noGrp="1"/>
          </p:cNvSpPr>
          <p:nvPr>
            <p:ph type="title"/>
          </p:nvPr>
        </p:nvSpPr>
        <p:spPr>
          <a:xfrm>
            <a:off x="368300" y="371475"/>
            <a:ext cx="7237413" cy="1707696"/>
          </a:xfrm>
        </p:spPr>
        <p:txBody>
          <a:bodyPr/>
          <a:lstStyle/>
          <a:p>
            <a:pPr algn="l" eaLnBrk="1" hangingPunct="1"/>
            <a: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  <a:t>„Kvaliteta počinje </a:t>
            </a:r>
            <a:r>
              <a:rPr lang="hr-HR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  <a:t>samovrjednovanjem</a:t>
            </a:r>
            <a: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  <a:t>”</a:t>
            </a:r>
            <a:b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</a:br>
            <a:r>
              <a:rPr lang="hr-H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  <a:t/>
            </a:r>
            <a:br>
              <a:rPr lang="hr-H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</a:br>
            <a:r>
              <a:rPr lang="hr-H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  <a:t>Primjer dobre prakse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Myriad Pro Bold SemiExt" charset="0"/>
              <a:cs typeface="Myriad Pro Bold SemiExt" charset="0"/>
            </a:endParaRPr>
          </a:p>
        </p:txBody>
      </p:sp>
      <p:sp>
        <p:nvSpPr>
          <p:cNvPr id="14338" name="Subtitle 5"/>
          <p:cNvSpPr>
            <a:spLocks noGrp="1"/>
          </p:cNvSpPr>
          <p:nvPr>
            <p:ph idx="1"/>
          </p:nvPr>
        </p:nvSpPr>
        <p:spPr>
          <a:xfrm>
            <a:off x="368300" y="2155371"/>
            <a:ext cx="8255000" cy="31511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hr-H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 charset="0"/>
                <a:cs typeface="Myriad Pro Light SemiExt" charset="0"/>
              </a:rPr>
              <a:t>Škola za medicinske sestre Vrapče</a:t>
            </a:r>
          </a:p>
          <a:p>
            <a:pPr marL="0" indent="0" eaLnBrk="1" hangingPunct="1">
              <a:buFont typeface="Arial" charset="0"/>
              <a:buNone/>
            </a:pPr>
            <a:r>
              <a:rPr lang="hr-H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 charset="0"/>
                <a:cs typeface="Myriad Pro Light SemiExt" charset="0"/>
              </a:rPr>
              <a:t>Zagreb, 17. 3. 2017.</a:t>
            </a:r>
          </a:p>
          <a:p>
            <a:pPr marL="0" indent="0" eaLnBrk="1" hangingPunct="1">
              <a:buFont typeface="Arial" charset="0"/>
              <a:buNone/>
            </a:pPr>
            <a:endParaRPr lang="hr-HR" sz="1600" dirty="0">
              <a:solidFill>
                <a:srgbClr val="777877"/>
              </a:solidFill>
              <a:latin typeface="Myriad Pro Light SemiExt" charset="0"/>
              <a:cs typeface="Myriad Pro Light SemiExt" charset="0"/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hr-HR" sz="1600" i="1" dirty="0" smtClean="0">
                <a:solidFill>
                  <a:srgbClr val="C00000"/>
                </a:solidFill>
                <a:latin typeface="Myriad Pro Light SemiExt" charset="0"/>
                <a:cs typeface="Myriad Pro Light SemiExt" charset="0"/>
              </a:rPr>
              <a:t>„ rezultati petogodišnje provedbe procesa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hr-HR" sz="1600" i="1" dirty="0" err="1" smtClean="0">
                <a:solidFill>
                  <a:srgbClr val="C00000"/>
                </a:solidFill>
                <a:latin typeface="Myriad Pro Light SemiExt" charset="0"/>
                <a:cs typeface="Myriad Pro Light SemiExt" charset="0"/>
              </a:rPr>
              <a:t>samovrjednovanja</a:t>
            </a:r>
            <a:r>
              <a:rPr lang="hr-HR" sz="1600" i="1" dirty="0" smtClean="0">
                <a:solidFill>
                  <a:srgbClr val="C00000"/>
                </a:solidFill>
                <a:latin typeface="Myriad Pro Light SemiExt" charset="0"/>
                <a:cs typeface="Myriad Pro Light SemiExt" charset="0"/>
              </a:rPr>
              <a:t> trajno pridonose boljoj kvaliteti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hr-HR" sz="1600" i="1" dirty="0" smtClean="0">
                <a:solidFill>
                  <a:srgbClr val="C00000"/>
                </a:solidFill>
                <a:latin typeface="Myriad Pro Light SemiExt" charset="0"/>
                <a:cs typeface="Myriad Pro Light SemiExt" charset="0"/>
              </a:rPr>
              <a:t>izvođenja nastavnog procesa,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hr-HR" sz="1600" i="1" dirty="0" smtClean="0">
                <a:solidFill>
                  <a:srgbClr val="C00000"/>
                </a:solidFill>
                <a:latin typeface="Myriad Pro Light SemiExt" charset="0"/>
                <a:cs typeface="Myriad Pro Light SemiExt" charset="0"/>
              </a:rPr>
              <a:t>osnaživanju pozitivne radne atmosfere i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hr-HR" sz="1600" i="1" dirty="0" smtClean="0">
                <a:solidFill>
                  <a:srgbClr val="C00000"/>
                </a:solidFill>
                <a:latin typeface="Myriad Pro Light SemiExt" charset="0"/>
                <a:cs typeface="Myriad Pro Light SemiExt" charset="0"/>
              </a:rPr>
              <a:t>međuljudskih odnosa”  </a:t>
            </a:r>
          </a:p>
          <a:p>
            <a:pPr marL="0" indent="0" eaLnBrk="1" hangingPunct="1">
              <a:buFont typeface="Arial" charset="0"/>
              <a:buNone/>
            </a:pPr>
            <a:endParaRPr lang="hr-HR" sz="1600" dirty="0">
              <a:solidFill>
                <a:srgbClr val="777877"/>
              </a:solidFill>
              <a:latin typeface="Myriad Pro Light SemiExt" charset="0"/>
              <a:cs typeface="Myriad Pro Light SemiExt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hr-HR" sz="1600" dirty="0" smtClean="0">
                <a:solidFill>
                  <a:srgbClr val="777877"/>
                </a:solidFill>
                <a:latin typeface="Myriad Pro Light SemiExt" charset="0"/>
                <a:cs typeface="Myriad Pro Light SemiExt" charset="0"/>
              </a:rPr>
              <a:t>Školske novine, broj 13-14, Zagreb, 11. travnja 2017.</a:t>
            </a:r>
            <a:endParaRPr lang="en-US" sz="1600" dirty="0">
              <a:solidFill>
                <a:srgbClr val="777877"/>
              </a:solidFill>
              <a:latin typeface="Myriad Pro Light SemiExt" charset="0"/>
              <a:cs typeface="Myriad Pro Light SemiExt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57200" y="1785032"/>
            <a:ext cx="2862262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Users\nnovak\Desktop\LOGIĆI\ASOO_logoti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55" y="6105045"/>
            <a:ext cx="1709064" cy="6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nnovak\Desktop\mozgić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705" y="6028865"/>
            <a:ext cx="1814741" cy="7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 descr="C:\Users\thudolin\Desktop\Untitl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167" y="1369552"/>
            <a:ext cx="1743075" cy="465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17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/>
        </p:nvSpPr>
        <p:spPr bwMode="auto">
          <a:xfrm>
            <a:off x="368300" y="1923143"/>
            <a:ext cx="8329386" cy="380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hr-HR" sz="2000" dirty="0" err="1" smtClean="0">
                <a:solidFill>
                  <a:srgbClr val="E88E31"/>
                </a:solidFill>
                <a:latin typeface="Myriad Pro Light SemiExt"/>
                <a:ea typeface="+mn-ea"/>
                <a:cs typeface="Myriad Pro Light SemiExt"/>
              </a:rPr>
              <a:t>Samovrjednovanje</a:t>
            </a:r>
            <a:endParaRPr lang="hr-HR" sz="2000" dirty="0">
              <a:solidFill>
                <a:srgbClr val="E88E31"/>
              </a:solidFill>
              <a:latin typeface="Myriad Pro Light SemiExt"/>
              <a:ea typeface="+mn-ea"/>
              <a:cs typeface="Myriad Pro Light SemiExt"/>
            </a:endParaRPr>
          </a:p>
          <a:p>
            <a:pPr algn="just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hr-HR" dirty="0" smtClean="0">
                <a:solidFill>
                  <a:srgbClr val="C00000"/>
                </a:solidFill>
                <a:latin typeface="Myriad Pro Bold SemiCond"/>
                <a:ea typeface="+mn-ea"/>
                <a:cs typeface="Myriad Pro Light SemiExt"/>
              </a:rPr>
              <a:t>Okvir za </a:t>
            </a:r>
            <a:r>
              <a:rPr lang="hr-HR" dirty="0" err="1" smtClean="0">
                <a:solidFill>
                  <a:srgbClr val="C00000"/>
                </a:solidFill>
                <a:latin typeface="Myriad Pro Bold SemiCond"/>
                <a:ea typeface="+mn-ea"/>
                <a:cs typeface="Myriad Pro Light SemiExt"/>
              </a:rPr>
              <a:t>samovrjednovanje</a:t>
            </a:r>
            <a:r>
              <a:rPr lang="hr-HR" dirty="0" smtClean="0">
                <a:solidFill>
                  <a:srgbClr val="C00000"/>
                </a:solidFill>
                <a:latin typeface="Myriad Pro Bold SemiCond"/>
                <a:ea typeface="+mn-ea"/>
                <a:cs typeface="Myriad Pro Light SemiExt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alt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Ustanove 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za strukovno obrazovanje </a:t>
            </a:r>
            <a:r>
              <a:rPr lang="hr-HR" alt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su </a:t>
            </a:r>
            <a:r>
              <a:rPr lang="hr-HR" altLang="sr-Latn-R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odgovorne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za kvalitetu odgojno-obrazovnog procesa u </a:t>
            </a:r>
            <a:r>
              <a:rPr lang="hr-HR" alt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ustanovi </a:t>
            </a:r>
            <a:endParaRPr lang="hr-HR" altLang="sr-Latn-RS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altLang="sr-Latn-R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Samovrjednovanje</a:t>
            </a:r>
            <a:r>
              <a:rPr lang="hr-HR" alt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je </a:t>
            </a:r>
            <a:r>
              <a:rPr lang="hr-HR" altLang="sr-Latn-R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godišnji ciklus 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 kojim se procjenjuje izvedba i rezultati iz prethodne školske godine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altLang="sr-Latn-R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Samovrjednovanje</a:t>
            </a:r>
            <a:r>
              <a:rPr lang="hr-HR" alt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se provodi prema </a:t>
            </a:r>
            <a:r>
              <a:rPr lang="hr-HR" altLang="sr-Latn-R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kriterijima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Sve ustanove za strukovno obrazovanje procjenjuju se prema istim kriterijima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altLang="sr-Latn-R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Samovrjednovanje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je </a:t>
            </a:r>
            <a:r>
              <a:rPr lang="hr-HR" altLang="sr-Latn-R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usmjereno na odgojno-obrazovni proces 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i na mogućnost ustanove u </a:t>
            </a:r>
            <a:r>
              <a:rPr lang="hr-HR" alt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ispunjavanju 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kriterija za </a:t>
            </a:r>
            <a:r>
              <a:rPr lang="hr-HR" altLang="sr-Latn-R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samovrjednovanje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alt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Dokazi 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moraju pokazivati da su </a:t>
            </a:r>
            <a:r>
              <a:rPr lang="hr-HR" altLang="sr-Latn-R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prosudbe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koje je ustanova donijela točne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alt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Temelji 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se na </a:t>
            </a:r>
            <a:r>
              <a:rPr lang="hr-HR" altLang="sr-Latn-R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ciklusu kvalitete  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sz="1400" dirty="0">
              <a:solidFill>
                <a:srgbClr val="777877"/>
              </a:solidFill>
              <a:latin typeface="Myriad Pro Bold SemiCond"/>
              <a:ea typeface="+mn-ea"/>
              <a:cs typeface="Myriad Pro Light SemiExt"/>
            </a:endParaRP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sz="1400" dirty="0">
              <a:solidFill>
                <a:srgbClr val="777877"/>
              </a:solidFill>
              <a:latin typeface="Myriad Pro Bold SemiCond"/>
              <a:ea typeface="+mn-ea"/>
              <a:cs typeface="Myriad Pro Light SemiExt"/>
            </a:endParaRP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sz="1400" dirty="0">
              <a:solidFill>
                <a:srgbClr val="777877"/>
              </a:solidFill>
              <a:latin typeface="Myriad Pro Bold SemiCond"/>
              <a:ea typeface="+mn-ea"/>
              <a:cs typeface="Myriad Pro Light SemiExt"/>
            </a:endParaRPr>
          </a:p>
          <a:p>
            <a:pPr marL="263525" lvl="3" indent="-263525" eaLnBrk="0" fontAlgn="auto" hangingPunct="0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ta-IN" sz="1400" dirty="0">
              <a:solidFill>
                <a:srgbClr val="2797C9"/>
              </a:solidFill>
              <a:latin typeface="Myriad Pro Bold SemiCond"/>
              <a:ea typeface="+mn-ea"/>
              <a:cs typeface="Myriad Pro Light SemiEx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68300" y="1621745"/>
            <a:ext cx="7186386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8" name="Title 9"/>
          <p:cNvSpPr>
            <a:spLocks noGrp="1"/>
          </p:cNvSpPr>
          <p:nvPr>
            <p:ph type="title"/>
          </p:nvPr>
        </p:nvSpPr>
        <p:spPr>
          <a:xfrm>
            <a:off x="368300" y="676275"/>
            <a:ext cx="7469414" cy="1143000"/>
          </a:xfrm>
        </p:spPr>
        <p:txBody>
          <a:bodyPr/>
          <a:lstStyle/>
          <a:p>
            <a:pPr algn="l" eaLnBrk="1" hangingPunct="1"/>
            <a: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  <a:t>Vrjednovanje za unapređenje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Myriad Pro Bold SemiExt" charset="0"/>
              <a:cs typeface="Myriad Pro Bold SemiExt" charset="0"/>
            </a:endParaRPr>
          </a:p>
        </p:txBody>
      </p:sp>
      <p:pic>
        <p:nvPicPr>
          <p:cNvPr id="6" name="Picture 4" descr="C:\Users\nnovak\Desktop\mozgi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067" y="6050727"/>
            <a:ext cx="1814741" cy="7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novak\Desktop\LOGIĆI\ASOO_logoti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55" y="6105045"/>
            <a:ext cx="1709064" cy="6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17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/>
        </p:nvSpPr>
        <p:spPr bwMode="auto">
          <a:xfrm>
            <a:off x="368300" y="1923143"/>
            <a:ext cx="8329386" cy="387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sz="2000" dirty="0">
              <a:solidFill>
                <a:srgbClr val="E88E31"/>
              </a:solidFill>
              <a:latin typeface="Myriad Pro Light SemiExt"/>
              <a:ea typeface="+mn-ea"/>
              <a:cs typeface="Myriad Pro Light SemiExt"/>
            </a:endParaRP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sz="1400" dirty="0">
              <a:solidFill>
                <a:srgbClr val="777877"/>
              </a:solidFill>
              <a:latin typeface="Myriad Pro Bold SemiCond"/>
              <a:ea typeface="+mn-ea"/>
              <a:cs typeface="Myriad Pro Light SemiExt"/>
            </a:endParaRP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sz="1400" dirty="0">
              <a:solidFill>
                <a:srgbClr val="777877"/>
              </a:solidFill>
              <a:latin typeface="Myriad Pro Bold SemiCond"/>
              <a:ea typeface="+mn-ea"/>
              <a:cs typeface="Myriad Pro Light SemiExt"/>
            </a:endParaRPr>
          </a:p>
          <a:p>
            <a:pPr marL="263525" lvl="3" indent="-263525" eaLnBrk="0" fontAlgn="auto" hangingPunct="0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ta-IN" sz="1400" dirty="0">
              <a:solidFill>
                <a:srgbClr val="2797C9"/>
              </a:solidFill>
              <a:latin typeface="Myriad Pro Bold SemiCond"/>
              <a:ea typeface="+mn-ea"/>
              <a:cs typeface="Myriad Pro Light SemiEx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68300" y="1621745"/>
            <a:ext cx="7186386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8" name="Title 9"/>
          <p:cNvSpPr>
            <a:spLocks noGrp="1"/>
          </p:cNvSpPr>
          <p:nvPr>
            <p:ph type="title"/>
          </p:nvPr>
        </p:nvSpPr>
        <p:spPr>
          <a:xfrm>
            <a:off x="368300" y="676275"/>
            <a:ext cx="7469414" cy="1143000"/>
          </a:xfrm>
        </p:spPr>
        <p:txBody>
          <a:bodyPr/>
          <a:lstStyle/>
          <a:p>
            <a:pPr algn="l" eaLnBrk="1" hangingPunct="1"/>
            <a: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Ext" charset="0"/>
                <a:cs typeface="Myriad Pro Bold SemiExt" charset="0"/>
              </a:rPr>
              <a:t>Vrjednovanje za unapređenje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Myriad Pro Bold SemiExt" charset="0"/>
              <a:cs typeface="Myriad Pro Bold SemiExt" charset="0"/>
            </a:endParaRPr>
          </a:p>
        </p:txBody>
      </p:sp>
      <p:pic>
        <p:nvPicPr>
          <p:cNvPr id="6" name="Picture 4" descr="C:\Users\nnovak\Desktop\mozgi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067" y="6050727"/>
            <a:ext cx="1814741" cy="7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novak\Desktop\LOGIĆI\ASOO_logoti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55" y="6105045"/>
            <a:ext cx="1709064" cy="6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8298" y="1943971"/>
            <a:ext cx="81878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hr-HR" altLang="sr-Latn-RS" i="1" dirty="0">
                <a:solidFill>
                  <a:srgbClr val="C00000"/>
                </a:solidFill>
                <a:latin typeface="Myriad Pro Bold SemiCond"/>
              </a:rPr>
              <a:t>Svrha </a:t>
            </a:r>
            <a:r>
              <a:rPr lang="hr-HR" altLang="sr-Latn-RS" i="1" dirty="0" err="1">
                <a:solidFill>
                  <a:srgbClr val="C00000"/>
                </a:solidFill>
                <a:latin typeface="Myriad Pro Bold SemiCond"/>
              </a:rPr>
              <a:t>samovrjednovanja</a:t>
            </a:r>
            <a:r>
              <a:rPr lang="hr-HR" altLang="sr-Latn-RS" i="1" dirty="0">
                <a:solidFill>
                  <a:srgbClr val="C00000"/>
                </a:solidFill>
                <a:latin typeface="Myriad Pro Bold SemiCond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otkriti trenutno stanje analizirajući rezultate od prethodne godine  </a:t>
            </a:r>
            <a:r>
              <a:rPr lang="en-GB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 </a:t>
            </a:r>
            <a:endParaRPr lang="hr-HR" altLang="sr-Latn-RS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usporediti s kriterijima, specifikacijama, standardima ili najboljim </a:t>
            </a:r>
          </a:p>
          <a:p>
            <a:pPr>
              <a:buNone/>
            </a:pP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    primjerima prakse</a:t>
            </a:r>
            <a:r>
              <a:rPr lang="en-GB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 </a:t>
            </a:r>
            <a:endParaRPr lang="hr-HR" altLang="sr-Latn-RS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donositi prosudbe o dokazima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utvrditi potencijal za unaprjeđenje</a:t>
            </a:r>
            <a:r>
              <a:rPr lang="en-GB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 </a:t>
            </a:r>
            <a:endParaRPr lang="hr-HR" altLang="sr-Latn-RS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odrediti jesu li postignuti ciljevi iz plana unaprjeđenja od prethodnog </a:t>
            </a:r>
          </a:p>
          <a:p>
            <a:pPr>
              <a:buNone/>
            </a:pP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    ciklusa </a:t>
            </a:r>
            <a:r>
              <a:rPr lang="hr-HR" altLang="sr-Latn-R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samovrjednovanja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 </a:t>
            </a:r>
          </a:p>
          <a:p>
            <a:pPr>
              <a:buFont typeface="Arial" charset="0"/>
              <a:buNone/>
            </a:pPr>
            <a:endParaRPr lang="hr-HR" altLang="sr-Latn-RS" i="1" dirty="0">
              <a:solidFill>
                <a:srgbClr val="000000"/>
              </a:solidFill>
            </a:endParaRPr>
          </a:p>
          <a:p>
            <a:pPr>
              <a:buFont typeface="Arial" charset="0"/>
              <a:buNone/>
            </a:pPr>
            <a:r>
              <a:rPr lang="hr-HR" altLang="sr-Latn-RS" i="1" dirty="0">
                <a:solidFill>
                  <a:srgbClr val="C00000"/>
                </a:solidFill>
                <a:latin typeface="Myriad Pro Bold SemiCond"/>
              </a:rPr>
              <a:t>Rezultat </a:t>
            </a:r>
            <a:r>
              <a:rPr lang="hr-HR" altLang="sr-Latn-RS" i="1" dirty="0" err="1">
                <a:solidFill>
                  <a:srgbClr val="C00000"/>
                </a:solidFill>
                <a:latin typeface="Myriad Pro Bold SemiCond"/>
              </a:rPr>
              <a:t>samovrjednovanja</a:t>
            </a:r>
            <a:r>
              <a:rPr lang="hr-HR" altLang="sr-Latn-RS" i="1" dirty="0">
                <a:solidFill>
                  <a:srgbClr val="C00000"/>
                </a:solidFill>
                <a:latin typeface="Myriad Pro Bold SemiCond"/>
              </a:rPr>
              <a:t> </a:t>
            </a:r>
            <a:endParaRPr lang="hr-HR" altLang="sr-Latn-RS" dirty="0">
              <a:solidFill>
                <a:srgbClr val="C00000"/>
              </a:solidFill>
              <a:latin typeface="Myriad Pro Bold SemiCond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prednosti i nedostaci</a:t>
            </a:r>
            <a:r>
              <a:rPr lang="en-GB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 </a:t>
            </a:r>
            <a:endParaRPr lang="hr-HR" altLang="sr-Latn-RS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alt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plan 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unaprjeđenja</a:t>
            </a:r>
            <a:endParaRPr lang="hr-HR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</a:endParaRPr>
          </a:p>
        </p:txBody>
      </p:sp>
    </p:spTree>
    <p:extLst>
      <p:ext uri="{BB962C8B-B14F-4D97-AF65-F5344CB8AC3E}">
        <p14:creationId xmlns:p14="http://schemas.microsoft.com/office/powerpoint/2010/main" val="306483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/>
        </p:nvSpPr>
        <p:spPr bwMode="auto">
          <a:xfrm>
            <a:off x="368300" y="1923143"/>
            <a:ext cx="8553508" cy="448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285750" lvl="1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  <a:ea typeface="+mn-ea"/>
                <a:cs typeface="Myriad Pro Light SemiExt"/>
              </a:rPr>
              <a:t>jedan od instrumenata </a:t>
            </a: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EU za </a:t>
            </a:r>
            <a:r>
              <a:rPr lang="hr-HR" alt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VET</a:t>
            </a:r>
            <a:endParaRPr lang="hr-HR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  <a:ea typeface="+mn-ea"/>
              <a:cs typeface="Myriad Pro Light SemiExt"/>
            </a:endParaRPr>
          </a:p>
          <a:p>
            <a:pPr marL="285750" lvl="1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altLang="sr-Latn-R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usvojen 2009. godine preporukom </a:t>
            </a:r>
            <a:r>
              <a:rPr lang="sv-SE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Europskog parlamenta i Vijeća Europske unije </a:t>
            </a:r>
            <a:endParaRPr lang="hr-HR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</a:endParaRPr>
          </a:p>
          <a:p>
            <a:pPr marL="285750" lvl="1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osmišljen s ciljem promoviranja kvalitetnijeg SOO</a:t>
            </a:r>
          </a:p>
          <a:p>
            <a:pPr marL="285750" lvl="1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dionicima u sustavu (strukovnim školama i donositeljima politika) daje zajedničke alate za upravljanje kvalitetom </a:t>
            </a:r>
          </a:p>
          <a:p>
            <a:pPr marL="285750" lvl="1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usvajanje i provedbu okvira zemlje članice provode na dobrovoljnoj osnovi 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dirty="0" smtClean="0">
              <a:solidFill>
                <a:srgbClr val="777877"/>
              </a:solidFill>
              <a:latin typeface="Myriad Pro Light SemiExt"/>
              <a:ea typeface="+mn-ea"/>
              <a:cs typeface="Myriad Pro Light SemiExt"/>
            </a:endParaRPr>
          </a:p>
          <a:p>
            <a:pPr marL="285750" lvl="1" indent="-28575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Instrument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za unapređenje kvalitete sustava strukovnog obrazovanja i 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osposobljavanja</a:t>
            </a:r>
          </a:p>
          <a:p>
            <a:pPr marL="285750" lvl="1" indent="-28575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Primjenjuje se na razini sustava i </a:t>
            </a:r>
            <a:r>
              <a:rPr lang="hr-HR" dirty="0">
                <a:solidFill>
                  <a:srgbClr val="C00000"/>
                </a:solidFill>
                <a:latin typeface="Myriad Pro Bold SemiCond"/>
              </a:rPr>
              <a:t>pojedinih ustanova u sustavu SO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Sadrži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10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pokazatelja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koji se mogu koristiti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kao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alati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za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prilagođavanje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endParaRPr lang="hr-HR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   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razvoj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nacionalnih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sustava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SO </a:t>
            </a:r>
            <a:endParaRPr lang="hr-HR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Temelji se na  ciklusu kvalitete (planiranje, provedba, procjena 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i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provjera)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hr-HR" dirty="0"/>
          </a:p>
          <a:p>
            <a:pPr marL="285750" lvl="1" indent="-28575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hr-HR" dirty="0"/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dirty="0">
              <a:solidFill>
                <a:srgbClr val="777877"/>
              </a:solidFill>
              <a:latin typeface="Myriad Pro Light SemiExt"/>
              <a:ea typeface="+mn-ea"/>
              <a:cs typeface="Myriad Pro Light SemiExt"/>
            </a:endParaRP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dirty="0">
              <a:solidFill>
                <a:srgbClr val="777877"/>
              </a:solidFill>
              <a:latin typeface="Myriad Pro Light SemiExt"/>
              <a:ea typeface="+mn-ea"/>
              <a:cs typeface="Myriad Pro Light SemiExt"/>
            </a:endParaRPr>
          </a:p>
          <a:p>
            <a:pPr marL="263525" lvl="3" indent="-263525" eaLnBrk="0" fontAlgn="auto" hangingPunct="0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ta-IN" dirty="0">
              <a:solidFill>
                <a:srgbClr val="2797C9"/>
              </a:solidFill>
              <a:latin typeface="Myriad Pro Light SemiExt"/>
              <a:ea typeface="+mn-ea"/>
              <a:cs typeface="Myriad Pro Light SemiEx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78971" y="1621745"/>
            <a:ext cx="7336972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8" name="Title 9"/>
          <p:cNvSpPr>
            <a:spLocks noGrp="1"/>
          </p:cNvSpPr>
          <p:nvPr>
            <p:ph type="title"/>
          </p:nvPr>
        </p:nvSpPr>
        <p:spPr>
          <a:xfrm>
            <a:off x="368299" y="676275"/>
            <a:ext cx="7646137" cy="1143000"/>
          </a:xfrm>
        </p:spPr>
        <p:txBody>
          <a:bodyPr/>
          <a:lstStyle/>
          <a:p>
            <a:pPr algn="l"/>
            <a:r>
              <a:rPr lang="hr-HR" altLang="sr-Latn-R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Europski referentni okvir osiguravanja kvalitete SOO-a</a:t>
            </a:r>
            <a:br>
              <a:rPr lang="hr-HR" altLang="sr-Latn-R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</a:br>
            <a:r>
              <a:rPr lang="hr-HR" altLang="sr-Latn-R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(EQAVET) - instrument za unapređenje kvalitete </a:t>
            </a:r>
            <a:br>
              <a:rPr lang="hr-HR" altLang="sr-Latn-R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</a:b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  <a:cs typeface="Myriad Pro Bold SemiExt" charset="0"/>
            </a:endParaRPr>
          </a:p>
        </p:txBody>
      </p:sp>
      <p:pic>
        <p:nvPicPr>
          <p:cNvPr id="6" name="Picture 4" descr="C:\Users\nnovak\Desktop\mozgi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067" y="6050727"/>
            <a:ext cx="1814741" cy="7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novak\Desktop\LOGIĆI\ASOO_logoti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55" y="6105045"/>
            <a:ext cx="1709064" cy="6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67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/>
        </p:nvSpPr>
        <p:spPr bwMode="auto">
          <a:xfrm>
            <a:off x="368299" y="1923142"/>
            <a:ext cx="8351158" cy="3878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lvl="0" algn="just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2008.</a:t>
            </a:r>
            <a:r>
              <a:rPr lang="hr-H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-2013. 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Strategija razvoja sustava strukovnog obrazovanja u RH </a:t>
            </a:r>
          </a:p>
          <a:p>
            <a:pPr marL="0" lvl="0" indent="0" algn="just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</a:endParaRPr>
          </a:p>
          <a:p>
            <a:pPr lvl="0" algn="just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2009.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Z</a:t>
            </a:r>
            <a:r>
              <a:rPr lang="hr-H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akon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o strukovnom obrazovanju</a:t>
            </a:r>
          </a:p>
          <a:p>
            <a:pPr lvl="0"/>
            <a:endParaRPr lang="hr-HR" dirty="0">
              <a:solidFill>
                <a:srgbClr val="000000">
                  <a:lumMod val="75000"/>
                  <a:lumOff val="25000"/>
                </a:srgbClr>
              </a:solidFill>
              <a:latin typeface="Myriad Pro Bold SemiCond"/>
            </a:endParaRPr>
          </a:p>
          <a:p>
            <a:pPr lvl="0" algn="just"/>
            <a:r>
              <a:rPr lang="hr-H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2010.-2012. </a:t>
            </a:r>
            <a:r>
              <a:rPr lang="hr-HR" b="1" dirty="0">
                <a:solidFill>
                  <a:srgbClr val="C00000"/>
                </a:solidFill>
                <a:latin typeface="Myriad Pro Bold SemiCond"/>
              </a:rPr>
              <a:t>Razvoj osiguranja kvalitete u strukovnom obrazovanju i </a:t>
            </a:r>
            <a:r>
              <a:rPr lang="hr-HR" b="1" dirty="0" smtClean="0">
                <a:solidFill>
                  <a:srgbClr val="C00000"/>
                </a:solidFill>
                <a:latin typeface="Myriad Pro Bold SemiCond"/>
              </a:rPr>
              <a:t>osposobljavanju </a:t>
            </a:r>
            <a:r>
              <a:rPr lang="hr-HR" b="1" dirty="0">
                <a:solidFill>
                  <a:srgbClr val="C00000"/>
                </a:solidFill>
                <a:latin typeface="Myriad Pro Bold SemiCond"/>
              </a:rPr>
              <a:t>(IPA projekt) i </a:t>
            </a:r>
            <a:r>
              <a:rPr lang="hr-HR" b="1" dirty="0" err="1">
                <a:solidFill>
                  <a:srgbClr val="C00000"/>
                </a:solidFill>
                <a:latin typeface="Myriad Pro Bold SemiCond"/>
              </a:rPr>
              <a:t>pilotiranje</a:t>
            </a:r>
            <a:r>
              <a:rPr lang="hr-HR" b="1" dirty="0">
                <a:solidFill>
                  <a:srgbClr val="C00000"/>
                </a:solidFill>
                <a:latin typeface="Myriad Pro Bold SemiCond"/>
              </a:rPr>
              <a:t> </a:t>
            </a:r>
            <a:r>
              <a:rPr lang="hr-HR" b="1" dirty="0" err="1">
                <a:solidFill>
                  <a:srgbClr val="C00000"/>
                </a:solidFill>
                <a:latin typeface="Myriad Pro Bold SemiCond"/>
              </a:rPr>
              <a:t>u</a:t>
            </a:r>
            <a:r>
              <a:rPr lang="hr-HR" b="1" dirty="0">
                <a:solidFill>
                  <a:srgbClr val="C00000"/>
                </a:solidFill>
                <a:latin typeface="Myriad Pro Bold SemiCond"/>
              </a:rPr>
              <a:t> 24 ustanove za strukovno </a:t>
            </a:r>
          </a:p>
          <a:p>
            <a:pPr marL="0" lvl="0" indent="0" algn="just">
              <a:buNone/>
            </a:pPr>
            <a:r>
              <a:rPr lang="hr-HR" b="1" dirty="0" smtClean="0">
                <a:solidFill>
                  <a:srgbClr val="C00000"/>
                </a:solidFill>
                <a:latin typeface="Myriad Pro Bold SemiCond"/>
              </a:rPr>
              <a:t>obrazovanje</a:t>
            </a:r>
            <a:endParaRPr lang="hr-HR" b="1" dirty="0">
              <a:solidFill>
                <a:srgbClr val="C00000"/>
              </a:solidFill>
              <a:latin typeface="Myriad Pro Bold SemiCond"/>
            </a:endParaRPr>
          </a:p>
          <a:p>
            <a:pPr marL="0" lvl="0" indent="0">
              <a:buNone/>
            </a:pPr>
            <a:endParaRPr lang="hr-HR" dirty="0">
              <a:solidFill>
                <a:srgbClr val="000000">
                  <a:lumMod val="75000"/>
                  <a:lumOff val="25000"/>
                </a:srgbClr>
              </a:solidFill>
              <a:latin typeface="Myriad Pro Bold SemiCond"/>
            </a:endParaRPr>
          </a:p>
          <a:p>
            <a:pPr lvl="0" algn="just"/>
            <a:r>
              <a:rPr lang="hr-H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2012.-2013. </a:t>
            </a:r>
            <a:r>
              <a:rPr lang="hr-H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Samovrjednovanje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u svim strukovnim školama  </a:t>
            </a:r>
          </a:p>
          <a:p>
            <a:pPr lvl="0" algn="just"/>
            <a:endParaRPr lang="hr-HR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</a:endParaRPr>
          </a:p>
          <a:p>
            <a:pPr lvl="0" algn="just"/>
            <a:r>
              <a:rPr lang="hr-HR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2014.</a:t>
            </a:r>
            <a:r>
              <a:rPr lang="hr-HR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 Strategija znanosti, obrazovanja i tehnologije</a:t>
            </a:r>
          </a:p>
          <a:p>
            <a:pPr lvl="0"/>
            <a:endParaRPr lang="hr-HR" dirty="0">
              <a:solidFill>
                <a:srgbClr val="000000">
                  <a:lumMod val="75000"/>
                  <a:lumOff val="25000"/>
                </a:srgbClr>
              </a:solidFill>
              <a:latin typeface="Myriad Pro Bold SemiCond"/>
            </a:endParaRPr>
          </a:p>
          <a:p>
            <a:pPr lvl="0" algn="just"/>
            <a:r>
              <a:rPr lang="hr-HR" b="1" dirty="0">
                <a:solidFill>
                  <a:srgbClr val="C00000"/>
                </a:solidFill>
                <a:latin typeface="Myriad Pro Bold SemiCond"/>
              </a:rPr>
              <a:t>2016. Program razvoja sustava SOO-a i Akcijski plan </a:t>
            </a:r>
            <a:endParaRPr lang="en-US" b="1" dirty="0">
              <a:solidFill>
                <a:srgbClr val="C00000"/>
              </a:solidFill>
              <a:latin typeface="Myriad Pro Bold SemiCond"/>
            </a:endParaRPr>
          </a:p>
          <a:p>
            <a:pPr algn="just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dirty="0">
              <a:solidFill>
                <a:srgbClr val="777877"/>
              </a:solidFill>
              <a:latin typeface="Myriad Pro Light SemiExt"/>
              <a:ea typeface="+mn-ea"/>
              <a:cs typeface="Myriad Pro Light SemiExt"/>
            </a:endParaRP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dirty="0">
              <a:solidFill>
                <a:srgbClr val="777877"/>
              </a:solidFill>
              <a:latin typeface="Myriad Pro Light SemiExt"/>
              <a:ea typeface="+mn-ea"/>
              <a:cs typeface="Myriad Pro Light SemiExt"/>
            </a:endParaRPr>
          </a:p>
          <a:p>
            <a:pPr marL="263525" lvl="3" indent="-263525" eaLnBrk="0" fontAlgn="auto" hangingPunct="0"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ta-IN" dirty="0">
              <a:solidFill>
                <a:srgbClr val="2797C9"/>
              </a:solidFill>
              <a:latin typeface="Myriad Pro Light SemiExt"/>
              <a:ea typeface="+mn-ea"/>
              <a:cs typeface="Myriad Pro Light SemiEx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78971" y="1621745"/>
            <a:ext cx="7336972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8" name="Title 9"/>
          <p:cNvSpPr>
            <a:spLocks noGrp="1"/>
          </p:cNvSpPr>
          <p:nvPr>
            <p:ph type="title"/>
          </p:nvPr>
        </p:nvSpPr>
        <p:spPr>
          <a:xfrm>
            <a:off x="368299" y="676275"/>
            <a:ext cx="7646137" cy="1143000"/>
          </a:xfrm>
        </p:spPr>
        <p:txBody>
          <a:bodyPr/>
          <a:lstStyle/>
          <a:p>
            <a:pPr algn="l"/>
            <a:r>
              <a:rPr lang="hr-H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Okvir </a:t>
            </a:r>
            <a:r>
              <a:rPr lang="hr-H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za kvalitetu u RH-Osiguravanje kvalitete kroz proces </a:t>
            </a:r>
            <a:r>
              <a:rPr lang="hr-H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>samovrjednovanja</a:t>
            </a:r>
            <a:r>
              <a:rPr lang="hr-H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  <a:t/>
            </a:r>
            <a:br>
              <a:rPr lang="hr-H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Bold SemiCond"/>
              </a:rPr>
            </a:b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Myriad Pro Bold SemiCond"/>
              <a:cs typeface="Myriad Pro Bold SemiExt" charset="0"/>
            </a:endParaRPr>
          </a:p>
        </p:txBody>
      </p:sp>
      <p:pic>
        <p:nvPicPr>
          <p:cNvPr id="6" name="Picture 4" descr="C:\Users\nnovak\Desktop\mozgi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067" y="6050727"/>
            <a:ext cx="1814741" cy="7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novak\Desktop\LOGIĆI\ASOO_logoti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55" y="6105045"/>
            <a:ext cx="1709064" cy="6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6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/>
        </p:nvSpPr>
        <p:spPr bwMode="auto">
          <a:xfrm>
            <a:off x="368300" y="1923143"/>
            <a:ext cx="8553508" cy="373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hr-HR" dirty="0" smtClean="0">
                <a:solidFill>
                  <a:srgbClr val="2797C9"/>
                </a:solidFill>
                <a:latin typeface="Myriad Pro Light SemiExt"/>
                <a:ea typeface="+mn-ea"/>
                <a:cs typeface="Myriad Pro Light SemiExt"/>
              </a:rPr>
              <a:t>SNAGE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Proces </a:t>
            </a:r>
            <a:r>
              <a:rPr lang="hr-H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samovrjednovanja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 je alat za unapređenje kvalitete rada škola i razvoj kulture kvalitete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Proces </a:t>
            </a:r>
            <a:r>
              <a:rPr lang="hr-H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samovrjednovanja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 je uspostavljen i provodi se u praksi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Stečena su prva iskustva u provedbi procesa</a:t>
            </a: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dirty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r>
              <a:rPr lang="hr-HR" dirty="0" smtClean="0">
                <a:solidFill>
                  <a:srgbClr val="A41568"/>
                </a:solidFill>
                <a:latin typeface="Myriad Pro Light SemiExt"/>
                <a:ea typeface="+mn-ea"/>
                <a:cs typeface="Myriad Pro Light SemiExt"/>
              </a:rPr>
              <a:t>PREPORUKE</a:t>
            </a:r>
          </a:p>
          <a:p>
            <a:pPr marL="285750" indent="-285750" algn="just" eaLnBrk="0" fontAlgn="auto" hangingPunct="0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Samovrjednovanje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 predstavlja dio internog osiguravanja kvalitete, ali treba biti uzeto u obzir prilikom provođenja vanjskog vrednovanja</a:t>
            </a:r>
          </a:p>
          <a:p>
            <a:pPr marL="285750" indent="-285750" algn="just" eaLnBrk="0" fontAlgn="auto" hangingPunct="0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Trajno pokazivati važnost postupka </a:t>
            </a:r>
            <a:r>
              <a:rPr lang="hr-H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samovrjednovanja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 za unapređenje kvalitete škola/ustanova za SOO i raditi na njihovoj </a:t>
            </a:r>
            <a:r>
              <a:rPr lang="hr-HR" dirty="0" smtClean="0">
                <a:solidFill>
                  <a:srgbClr val="C00000"/>
                </a:solidFill>
                <a:latin typeface="Myriad Pro Light SemiExt"/>
                <a:ea typeface="+mn-ea"/>
                <a:cs typeface="Myriad Pro Light SemiExt"/>
              </a:rPr>
              <a:t>motivaciji</a:t>
            </a:r>
          </a:p>
          <a:p>
            <a:pPr algn="just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ta-IN" dirty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68300" y="1621745"/>
            <a:ext cx="7186386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8" name="Title 9"/>
          <p:cNvSpPr>
            <a:spLocks noGrp="1"/>
          </p:cNvSpPr>
          <p:nvPr>
            <p:ph type="title"/>
          </p:nvPr>
        </p:nvSpPr>
        <p:spPr>
          <a:xfrm>
            <a:off x="368300" y="501877"/>
            <a:ext cx="7469414" cy="1143000"/>
          </a:xfrm>
        </p:spPr>
        <p:txBody>
          <a:bodyPr/>
          <a:lstStyle/>
          <a:p>
            <a:pPr algn="l" eaLnBrk="1" hangingPunct="1"/>
            <a: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 charset="0"/>
                <a:cs typeface="Myriad Pro Light SemiExt" charset="0"/>
              </a:rPr>
              <a:t>Jesmo li spremni za </a:t>
            </a:r>
            <a:r>
              <a:rPr lang="hr-HR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 charset="0"/>
                <a:cs typeface="Myriad Pro Light SemiExt" charset="0"/>
              </a:rPr>
              <a:t>samovrjednovanje</a:t>
            </a:r>
            <a: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 charset="0"/>
                <a:cs typeface="Myriad Pro Light SemiExt" charset="0"/>
              </a:rPr>
              <a:t>?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Myriad Pro Bold SemiExt" charset="0"/>
              <a:cs typeface="Myriad Pro Bold SemiExt" charset="0"/>
            </a:endParaRPr>
          </a:p>
        </p:txBody>
      </p:sp>
      <p:pic>
        <p:nvPicPr>
          <p:cNvPr id="6" name="Picture 4" descr="C:\Users\nnovak\Desktop\mozgi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067" y="6050727"/>
            <a:ext cx="1814741" cy="7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novak\Desktop\LOGIĆI\ASOO_logoti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55" y="6105045"/>
            <a:ext cx="1709064" cy="6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86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/>
        </p:nvSpPr>
        <p:spPr bwMode="auto">
          <a:xfrm>
            <a:off x="368300" y="1923143"/>
            <a:ext cx="8553508" cy="373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Kultura </a:t>
            </a:r>
            <a:r>
              <a:rPr lang="hr-H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samovrjednovanja</a:t>
            </a:r>
            <a:endParaRPr lang="hr-HR" dirty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Unapređenje umjesto kontrole i nadzora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Vodstvo i uključenost 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Postupni pristup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hr-HR" dirty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Potpora procesu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Motivacija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Usavršavanje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/>
                <a:ea typeface="+mn-ea"/>
                <a:cs typeface="Myriad Pro Light SemiExt"/>
              </a:rPr>
              <a:t>Učenje od drugih</a:t>
            </a: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hr-HR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  <a:p>
            <a:pPr marL="285750" indent="-285750" eaLnBrk="0" fontAlgn="auto" hangingPunct="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hr-HR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  <a:p>
            <a:pPr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lang="hr-HR" dirty="0" smtClean="0">
              <a:solidFill>
                <a:schemeClr val="tx1">
                  <a:lumMod val="75000"/>
                  <a:lumOff val="25000"/>
                </a:schemeClr>
              </a:solidFill>
              <a:latin typeface="Myriad Pro Light SemiExt"/>
              <a:ea typeface="+mn-ea"/>
              <a:cs typeface="Myriad Pro Light SemiEx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68300" y="1621745"/>
            <a:ext cx="7186386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8" name="Title 9"/>
          <p:cNvSpPr>
            <a:spLocks noGrp="1"/>
          </p:cNvSpPr>
          <p:nvPr>
            <p:ph type="title"/>
          </p:nvPr>
        </p:nvSpPr>
        <p:spPr>
          <a:xfrm>
            <a:off x="368300" y="501877"/>
            <a:ext cx="7469414" cy="1143000"/>
          </a:xfrm>
        </p:spPr>
        <p:txBody>
          <a:bodyPr/>
          <a:lstStyle/>
          <a:p>
            <a:pPr algn="l" eaLnBrk="1" hangingPunct="1"/>
            <a: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 charset="0"/>
                <a:cs typeface="Myriad Pro Light SemiExt" charset="0"/>
              </a:rPr>
              <a:t>Jesmo li spremni za </a:t>
            </a:r>
            <a:r>
              <a:rPr lang="hr-HR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 charset="0"/>
                <a:cs typeface="Myriad Pro Light SemiExt" charset="0"/>
              </a:rPr>
              <a:t>samovrjednovanje</a:t>
            </a:r>
            <a:r>
              <a:rPr lang="hr-H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yriad Pro Light SemiExt" charset="0"/>
                <a:cs typeface="Myriad Pro Light SemiExt" charset="0"/>
              </a:rPr>
              <a:t>?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Myriad Pro Bold SemiExt" charset="0"/>
              <a:cs typeface="Myriad Pro Bold SemiExt" charset="0"/>
            </a:endParaRPr>
          </a:p>
        </p:txBody>
      </p:sp>
      <p:pic>
        <p:nvPicPr>
          <p:cNvPr id="6" name="Picture 4" descr="C:\Users\nnovak\Desktop\mozgi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067" y="6050727"/>
            <a:ext cx="1814741" cy="7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novak\Desktop\LOGIĆI\ASOO_logoti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55" y="6105045"/>
            <a:ext cx="1709064" cy="6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25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</Template>
  <TotalTime>880</TotalTime>
  <Words>598</Words>
  <Application>Microsoft Office PowerPoint</Application>
  <PresentationFormat>On-screen Show (4:3)</PresentationFormat>
  <Paragraphs>138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powerpoint</vt:lpstr>
      <vt:lpstr>PowerPoint Presentation</vt:lpstr>
      <vt:lpstr>?</vt:lpstr>
      <vt:lpstr>„Kvaliteta počinje samovrjednovanjem”  Primjer dobre prakse</vt:lpstr>
      <vt:lpstr>Vrjednovanje za unapređenje</vt:lpstr>
      <vt:lpstr>Vrjednovanje za unapređenje</vt:lpstr>
      <vt:lpstr>Europski referentni okvir osiguravanja kvalitete SOO-a (EQAVET) - instrument za unapređenje kvalitete  </vt:lpstr>
      <vt:lpstr>Okvir za kvalitetu u RH-Osiguravanje kvalitete kroz proces samovrjednovanja </vt:lpstr>
      <vt:lpstr>Jesmo li spremni za samovrjednovanje?</vt:lpstr>
      <vt:lpstr>Jesmo li spremni za samovrjednovanje?</vt:lpstr>
      <vt:lpstr>Dobrobit?</vt:lpstr>
      <vt:lpstr>Hvala na pažnji!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OPERATIVNI PROGRAM</dc:title>
  <dc:creator>Nives Novak</dc:creator>
  <cp:lastModifiedBy>Nives Novak</cp:lastModifiedBy>
  <cp:revision>30</cp:revision>
  <dcterms:created xsi:type="dcterms:W3CDTF">2016-12-02T14:16:56Z</dcterms:created>
  <dcterms:modified xsi:type="dcterms:W3CDTF">2017-05-15T14:42:35Z</dcterms:modified>
</cp:coreProperties>
</file>